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WAV" ContentType="audio/x-wav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9"/>
  </p:notesMasterIdLst>
  <p:sldIdLst>
    <p:sldId id="256" r:id="rId3"/>
    <p:sldId id="263" r:id="rId4"/>
    <p:sldId id="257" r:id="rId5"/>
    <p:sldId id="258" r:id="rId6"/>
    <p:sldId id="259" r:id="rId7"/>
    <p:sldId id="260" r:id="rId8"/>
    <p:sldId id="261" r:id="rId9"/>
    <p:sldId id="265" r:id="rId10"/>
    <p:sldId id="275" r:id="rId11"/>
    <p:sldId id="267" r:id="rId12"/>
    <p:sldId id="268" r:id="rId13"/>
    <p:sldId id="269" r:id="rId14"/>
    <p:sldId id="270" r:id="rId15"/>
    <p:sldId id="271" r:id="rId16"/>
    <p:sldId id="273" r:id="rId17"/>
    <p:sldId id="274" r:id="rId1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Twinkl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1E868D-1D6E-46A6-BC9E-9B9DC7C0783A}">
  <a:tblStyle styleId="{6B1E868D-1D6E-46A6-BC9E-9B9DC7C078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3C4C3D-C11F-4DD8-B65E-C3581851195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69E0439-328B-40EC-9205-D2AE6DA2D88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056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e185cc0e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4e185cc0e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e185cc0e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4e185cc0e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e185cc0e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4e185cc0e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Learning Objectives contain </a:t>
            </a:r>
            <a:r>
              <a:rPr lang="en-AU" b="1">
                <a:solidFill>
                  <a:schemeClr val="dk1"/>
                </a:solidFill>
              </a:rPr>
              <a:t>concepts </a:t>
            </a:r>
            <a:r>
              <a:rPr lang="en-AU">
                <a:solidFill>
                  <a:schemeClr val="dk1"/>
                </a:solidFill>
              </a:rPr>
              <a:t>(nouns, big ideas), </a:t>
            </a:r>
            <a:r>
              <a:rPr lang="en-AU" b="1">
                <a:solidFill>
                  <a:schemeClr val="dk1"/>
                </a:solidFill>
              </a:rPr>
              <a:t>skills </a:t>
            </a:r>
            <a:r>
              <a:rPr lang="en-AU">
                <a:solidFill>
                  <a:schemeClr val="dk1"/>
                </a:solidFill>
              </a:rPr>
              <a:t>(verbs, measurable behaviours) and sometimes </a:t>
            </a:r>
            <a:r>
              <a:rPr lang="en-AU" b="1">
                <a:solidFill>
                  <a:schemeClr val="dk1"/>
                </a:solidFill>
              </a:rPr>
              <a:t>context </a:t>
            </a:r>
            <a:r>
              <a:rPr lang="en-AU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●Example: Students will be able to </a:t>
            </a:r>
            <a:r>
              <a:rPr lang="en-AU" b="1">
                <a:solidFill>
                  <a:schemeClr val="dk1"/>
                </a:solidFill>
              </a:rPr>
              <a:t>describe</a:t>
            </a:r>
            <a:r>
              <a:rPr lang="en-AU">
                <a:solidFill>
                  <a:schemeClr val="dk1"/>
                </a:solidFill>
              </a:rPr>
              <a:t> the concept of </a:t>
            </a:r>
            <a:r>
              <a:rPr lang="en-AU" b="1">
                <a:solidFill>
                  <a:schemeClr val="dk1"/>
                </a:solidFill>
              </a:rPr>
              <a:t>density </a:t>
            </a:r>
            <a:r>
              <a:rPr lang="en-AU">
                <a:solidFill>
                  <a:schemeClr val="dk1"/>
                </a:solidFill>
              </a:rPr>
              <a:t>and apply it to </a:t>
            </a:r>
            <a:r>
              <a:rPr lang="en-AU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b32792be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b32792be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b32792b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b32792b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b32792be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b32792be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b32792b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b32792b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b32792be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b32792be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b32792be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b32792bed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Learning Objectives contain </a:t>
            </a:r>
            <a:r>
              <a:rPr lang="en-AU" b="1">
                <a:solidFill>
                  <a:schemeClr val="dk1"/>
                </a:solidFill>
              </a:rPr>
              <a:t>concepts </a:t>
            </a:r>
            <a:r>
              <a:rPr lang="en-AU">
                <a:solidFill>
                  <a:schemeClr val="dk1"/>
                </a:solidFill>
              </a:rPr>
              <a:t>(nouns, big ideas), </a:t>
            </a:r>
            <a:r>
              <a:rPr lang="en-AU" b="1">
                <a:solidFill>
                  <a:schemeClr val="dk1"/>
                </a:solidFill>
              </a:rPr>
              <a:t>skills </a:t>
            </a:r>
            <a:r>
              <a:rPr lang="en-AU">
                <a:solidFill>
                  <a:schemeClr val="dk1"/>
                </a:solidFill>
              </a:rPr>
              <a:t>(verbs, measurable behaviours) and sometimes </a:t>
            </a:r>
            <a:r>
              <a:rPr lang="en-AU" b="1">
                <a:solidFill>
                  <a:schemeClr val="dk1"/>
                </a:solidFill>
              </a:rPr>
              <a:t>context </a:t>
            </a:r>
            <a:r>
              <a:rPr lang="en-AU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●Example: Students will be able to </a:t>
            </a:r>
            <a:r>
              <a:rPr lang="en-AU" b="1">
                <a:solidFill>
                  <a:schemeClr val="dk1"/>
                </a:solidFill>
              </a:rPr>
              <a:t>describe</a:t>
            </a:r>
            <a:r>
              <a:rPr lang="en-AU">
                <a:solidFill>
                  <a:schemeClr val="dk1"/>
                </a:solidFill>
              </a:rPr>
              <a:t> the concept of </a:t>
            </a:r>
            <a:r>
              <a:rPr lang="en-AU" b="1">
                <a:solidFill>
                  <a:schemeClr val="dk1"/>
                </a:solidFill>
              </a:rPr>
              <a:t>density </a:t>
            </a:r>
            <a:r>
              <a:rPr lang="en-AU">
                <a:solidFill>
                  <a:schemeClr val="dk1"/>
                </a:solidFill>
              </a:rPr>
              <a:t>and apply it to </a:t>
            </a:r>
            <a:r>
              <a:rPr lang="en-AU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250ml of water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91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9" name="Google Shape;79;p1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3" name="Google Shape;83;p1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0" name="Google Shape;90;p1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8" name="Google Shape;108;p1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4" name="Google Shape;114;p2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0" name="Google Shape;120;p2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5" name="Google Shape;25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8" name="Google Shape;38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0" name="Google Shape;50;p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2" name="Google Shape;62;p1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BCBF36-5A55-41C6-99F6-9C544B1C9DF6}"/>
              </a:ext>
            </a:extLst>
          </p:cNvPr>
          <p:cNvSpPr/>
          <p:nvPr/>
        </p:nvSpPr>
        <p:spPr>
          <a:xfrm>
            <a:off x="7825563" y="4476307"/>
            <a:ext cx="1212111" cy="574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 amt="44000"/>
          </a:blip>
          <a:srcRect t="5829" b="9186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AU" sz="6000" dirty="0">
                <a:latin typeface="Twinkl" pitchFamily="2" charset="0"/>
              </a:rPr>
              <a:t>SCIENTIFIC VARIABLES</a:t>
            </a:r>
            <a:endParaRPr sz="6000" dirty="0">
              <a:latin typeface="Twinkl" pitchFamily="2" charset="0"/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AU" dirty="0">
                <a:latin typeface="Twinkl" pitchFamily="2" charset="0"/>
              </a:rPr>
              <a:t>We will compare controlled, dependent and independent variables in experiments</a:t>
            </a:r>
            <a:endParaRPr dirty="0">
              <a:latin typeface="Twinkl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2400" dirty="0">
                <a:latin typeface="Twinkl" pitchFamily="2" charset="0"/>
              </a:rPr>
              <a:t>Scientists do experiments₁.</a:t>
            </a:r>
            <a:endParaRPr sz="2400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2400" dirty="0">
                <a:latin typeface="Twinkl" pitchFamily="2" charset="0"/>
              </a:rPr>
              <a:t>A variable₂ is anything that can change the result of an experiment. </a:t>
            </a:r>
            <a:endParaRPr sz="2400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AU" sz="2400" dirty="0">
                <a:latin typeface="Twinkl" pitchFamily="2" charset="0"/>
              </a:rPr>
              <a:t>For example: </a:t>
            </a:r>
            <a:endParaRPr sz="2400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AU" sz="2400" dirty="0">
                <a:latin typeface="Twinkl" pitchFamily="2" charset="0"/>
              </a:rPr>
              <a:t>Scientist can experiment whether plants grow better by variables such as type of plant, soil type or fertiliser</a:t>
            </a:r>
            <a:r>
              <a:rPr lang="en-AU" dirty="0"/>
              <a:t>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graphicFrame>
        <p:nvGraphicFramePr>
          <p:cNvPr id="199" name="Google Shape;199;p33"/>
          <p:cNvGraphicFramePr/>
          <p:nvPr>
            <p:extLst>
              <p:ext uri="{D42A27DB-BD31-4B8C-83A1-F6EECF244321}">
                <p14:modId xmlns:p14="http://schemas.microsoft.com/office/powerpoint/2010/main" val="328676230"/>
              </p:ext>
            </p:extLst>
          </p:nvPr>
        </p:nvGraphicFramePr>
        <p:xfrm>
          <a:off x="6726250" y="598760"/>
          <a:ext cx="2209513" cy="312840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209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some variables in this experiment?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0" name="Google Shape;200;p33"/>
          <p:cNvGraphicFramePr/>
          <p:nvPr/>
        </p:nvGraphicFramePr>
        <p:xfrm>
          <a:off x="6705601" y="3811004"/>
          <a:ext cx="2317700" cy="120390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31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 -  A series of steps to test something in science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anything that can change the result of an experiment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475" y="1672600"/>
            <a:ext cx="1821975" cy="13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>
            <a:spLocks noGrp="1"/>
          </p:cNvSpPr>
          <p:nvPr>
            <p:ph type="subTitle" idx="1"/>
          </p:nvPr>
        </p:nvSpPr>
        <p:spPr>
          <a:xfrm>
            <a:off x="105838" y="31306"/>
            <a:ext cx="66873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2000" dirty="0">
                <a:latin typeface="Twinkl" pitchFamily="2" charset="0"/>
              </a:rPr>
              <a:t>We will compare variables in experiments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dirty="0">
                <a:latin typeface="Twinkl" pitchFamily="2" charset="0"/>
              </a:rPr>
              <a:t>Variables₁ are grouped into three different types.</a:t>
            </a:r>
            <a:endParaRPr dirty="0">
              <a:latin typeface="Twinkl" pitchFamily="2" charset="0"/>
            </a:endParaRPr>
          </a:p>
        </p:txBody>
      </p:sp>
      <p:graphicFrame>
        <p:nvGraphicFramePr>
          <p:cNvPr id="208" name="Google Shape;208;p34"/>
          <p:cNvGraphicFramePr/>
          <p:nvPr/>
        </p:nvGraphicFramePr>
        <p:xfrm>
          <a:off x="7275690" y="498410"/>
          <a:ext cx="1224575" cy="350490"/>
        </p:xfrm>
        <a:graphic>
          <a:graphicData uri="http://schemas.openxmlformats.org/drawingml/2006/table">
            <a:tbl>
              <a:tblPr>
                <a:noFill/>
                <a:tableStyleId>{E69E0439-328B-40EC-9205-D2AE6DA2D889}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9" name="Google Shape;209;p34"/>
          <p:cNvGraphicFramePr/>
          <p:nvPr/>
        </p:nvGraphicFramePr>
        <p:xfrm>
          <a:off x="7275690" y="966735"/>
          <a:ext cx="1224575" cy="350490"/>
        </p:xfrm>
        <a:graphic>
          <a:graphicData uri="http://schemas.openxmlformats.org/drawingml/2006/table">
            <a:tbl>
              <a:tblPr>
                <a:noFill/>
                <a:tableStyleId>{E69E0439-328B-40EC-9205-D2AE6DA2D889}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0" name="Google Shape;210;p34"/>
          <p:cNvSpPr txBox="1">
            <a:spLocks noGrp="1"/>
          </p:cNvSpPr>
          <p:nvPr>
            <p:ph type="subTitle" idx="1"/>
          </p:nvPr>
        </p:nvSpPr>
        <p:spPr>
          <a:xfrm>
            <a:off x="38950" y="0"/>
            <a:ext cx="66873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inkl" pitchFamily="2" charset="0"/>
                <a:sym typeface="Century Gothic"/>
              </a:rPr>
              <a:t>We will compare variables in experiments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graphicFrame>
        <p:nvGraphicFramePr>
          <p:cNvPr id="211" name="Google Shape;211;p34"/>
          <p:cNvGraphicFramePr/>
          <p:nvPr>
            <p:extLst>
              <p:ext uri="{D42A27DB-BD31-4B8C-83A1-F6EECF244321}">
                <p14:modId xmlns:p14="http://schemas.microsoft.com/office/powerpoint/2010/main" val="3084735322"/>
              </p:ext>
            </p:extLst>
          </p:nvPr>
        </p:nvGraphicFramePr>
        <p:xfrm>
          <a:off x="552550" y="1388025"/>
          <a:ext cx="5856325" cy="3107697"/>
        </p:xfrm>
        <a:graphic>
          <a:graphicData uri="http://schemas.openxmlformats.org/drawingml/2006/table">
            <a:tbl>
              <a:tblPr>
                <a:noFill/>
                <a:tableStyleId>{6B1E868D-1D6E-46A6-BC9E-9B9DC7C0783A}</a:tableStyleId>
              </a:tblPr>
              <a:tblGrid>
                <a:gridCol w="167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b="1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Type of Variable</a:t>
                      </a:r>
                      <a:endParaRPr sz="1800" b="1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 b="1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800" b="1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Independent Variable</a:t>
                      </a:r>
                      <a:endParaRPr sz="180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AU" sz="180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Only one variable that is changed on purpose in the experiment₂.</a:t>
                      </a:r>
                      <a:endParaRPr sz="180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Dependent</a:t>
                      </a:r>
                      <a:endParaRPr sz="180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Variable</a:t>
                      </a:r>
                      <a:endParaRPr sz="180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AU" sz="18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What is measured and what changes because of the independent variable.</a:t>
                      </a:r>
                      <a:endParaRPr sz="18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Controlled</a:t>
                      </a:r>
                      <a:endParaRPr sz="180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Variables</a:t>
                      </a:r>
                      <a:endParaRPr sz="180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AU" sz="18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All variables that are kept the same in an experiment₂.</a:t>
                      </a:r>
                      <a:endParaRPr sz="18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2" name="Google Shape;212;p34"/>
          <p:cNvGraphicFramePr/>
          <p:nvPr>
            <p:extLst>
              <p:ext uri="{D42A27DB-BD31-4B8C-83A1-F6EECF244321}">
                <p14:modId xmlns:p14="http://schemas.microsoft.com/office/powerpoint/2010/main" val="1904007402"/>
              </p:ext>
            </p:extLst>
          </p:nvPr>
        </p:nvGraphicFramePr>
        <p:xfrm>
          <a:off x="6584626" y="1375424"/>
          <a:ext cx="2438675" cy="204210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43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228600" marR="0" lvl="0" indent="-209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entury Gothic"/>
                        <a:buAutoNum type="arabicPeriod"/>
                      </a:pP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many variables are there?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228600" marR="0" lvl="0" indent="-209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entury Gothic"/>
                        <a:buAutoNum type="arabicPeriod"/>
                      </a:pP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variable do we change on purpose in an experiment?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228600" marR="0" lvl="0" indent="-209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entury Gothic"/>
                        <a:buAutoNum type="arabicPeriod"/>
                      </a:pP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variables are kept the same</a:t>
                      </a: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3" name="Google Shape;213;p34"/>
          <p:cNvGraphicFramePr/>
          <p:nvPr/>
        </p:nvGraphicFramePr>
        <p:xfrm>
          <a:off x="6584626" y="3811004"/>
          <a:ext cx="2438675" cy="120390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43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 </a:t>
                      </a: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 anything that can change the result of an experiment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A series of steps to test something in science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/>
          <p:nvPr/>
        </p:nvSpPr>
        <p:spPr>
          <a:xfrm>
            <a:off x="552550" y="858538"/>
            <a:ext cx="5896800" cy="604502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Let’s practice applying the types of variables to examples of experiments.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19" name="Google Shape;219;p35"/>
          <p:cNvGraphicFramePr/>
          <p:nvPr>
            <p:extLst>
              <p:ext uri="{D42A27DB-BD31-4B8C-83A1-F6EECF244321}">
                <p14:modId xmlns:p14="http://schemas.microsoft.com/office/powerpoint/2010/main" val="1024216807"/>
              </p:ext>
            </p:extLst>
          </p:nvPr>
        </p:nvGraphicFramePr>
        <p:xfrm>
          <a:off x="6800555" y="150120"/>
          <a:ext cx="2134475" cy="281934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Students, remembe</a:t>
                      </a: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r that v</a:t>
                      </a: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ariables are grouped into 3 different types. </a:t>
                      </a:r>
                      <a:endParaRPr sz="110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6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Independent: </a:t>
                      </a: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Only </a:t>
                      </a: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one</a:t>
                      </a: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 variable that is changed on purpose in the experiment.</a:t>
                      </a:r>
                      <a:endParaRPr sz="110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Dependent:</a:t>
                      </a:r>
                      <a:r>
                        <a:rPr lang="en-AU" sz="11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 What is measured and what changes because of the independent variable. </a:t>
                      </a:r>
                      <a:endParaRPr sz="110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Controlled:</a:t>
                      </a: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 All variables that are kept the same in an experiment.</a:t>
                      </a:r>
                      <a:endParaRPr sz="1100" b="1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0" name="Google Shape;220;p35"/>
          <p:cNvSpPr txBox="1">
            <a:spLocks noGrp="1"/>
          </p:cNvSpPr>
          <p:nvPr>
            <p:ph type="subTitle" idx="1"/>
          </p:nvPr>
        </p:nvSpPr>
        <p:spPr>
          <a:xfrm>
            <a:off x="157300" y="0"/>
            <a:ext cx="66873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inkl" pitchFamily="2" charset="0"/>
                <a:sym typeface="Century Gothic"/>
              </a:rPr>
              <a:t>We will compare variables in experiments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6775" y="3214700"/>
            <a:ext cx="3268424" cy="17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580725" y="1562400"/>
            <a:ext cx="61044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Twinkl" pitchFamily="2" charset="0"/>
                <a:ea typeface="Century Gothic"/>
                <a:cs typeface="Century Gothic"/>
                <a:sym typeface="Century Gothic"/>
              </a:rPr>
              <a:t>In this experiment, fertiliser was added to Plant A but not Plant B. The height of the plant was measured to see what change the fertiliser made.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AU" dirty="0">
                <a:latin typeface="Twinkl" pitchFamily="2" charset="0"/>
                <a:ea typeface="Century Gothic"/>
                <a:cs typeface="Century Gothic"/>
                <a:sym typeface="Century Gothic"/>
              </a:rPr>
              <a:t>What is the independent variable?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AU" dirty="0">
                <a:latin typeface="Twinkl" pitchFamily="2" charset="0"/>
                <a:ea typeface="Century Gothic"/>
                <a:cs typeface="Century Gothic"/>
                <a:sym typeface="Century Gothic"/>
              </a:rPr>
              <a:t>What is the dependent variable?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AU" dirty="0">
                <a:latin typeface="Twinkl" pitchFamily="2" charset="0"/>
                <a:ea typeface="Century Gothic"/>
                <a:cs typeface="Century Gothic"/>
                <a:sym typeface="Century Gothic"/>
              </a:rPr>
              <a:t>What would be two controlled variables?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23" name="Google Shape;223;p35"/>
          <p:cNvGraphicFramePr/>
          <p:nvPr>
            <p:extLst>
              <p:ext uri="{D42A27DB-BD31-4B8C-83A1-F6EECF244321}">
                <p14:modId xmlns:p14="http://schemas.microsoft.com/office/powerpoint/2010/main" val="3103200109"/>
              </p:ext>
            </p:extLst>
          </p:nvPr>
        </p:nvGraphicFramePr>
        <p:xfrm>
          <a:off x="6796483" y="328425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What is the difference between the independent variable and the dependent variable?</a:t>
                      </a: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 dirty="0">
                        <a:solidFill>
                          <a:schemeClr val="dk1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/>
          <p:nvPr/>
        </p:nvSpPr>
        <p:spPr>
          <a:xfrm>
            <a:off x="552550" y="858538"/>
            <a:ext cx="5896800" cy="6045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latin typeface="Twinkl" pitchFamily="2" charset="0"/>
                <a:ea typeface="Century Gothic"/>
                <a:cs typeface="Century Gothic"/>
                <a:sym typeface="Century Gothic"/>
              </a:rPr>
              <a:t>Let’s practice applying the types of variables to examples of experiments.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subTitle" idx="1"/>
          </p:nvPr>
        </p:nvSpPr>
        <p:spPr>
          <a:xfrm>
            <a:off x="135075" y="-33349"/>
            <a:ext cx="66873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inkl" pitchFamily="2" charset="0"/>
                <a:sym typeface="Century Gothic"/>
              </a:rPr>
              <a:t>We will compare variables in experiments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580725" y="1562400"/>
            <a:ext cx="61044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Twinkl" pitchFamily="2" charset="0"/>
                <a:ea typeface="Century Gothic"/>
                <a:cs typeface="Century Gothic"/>
                <a:sym typeface="Century Gothic"/>
              </a:rPr>
              <a:t>In this experiment, a grey car and a white car were parked in the sun. The temperature of each car was measured throughout the day to see which colour would heat up faster.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AU" dirty="0">
                <a:latin typeface="Twinkl" pitchFamily="2" charset="0"/>
                <a:ea typeface="Century Gothic"/>
                <a:cs typeface="Century Gothic"/>
                <a:sym typeface="Century Gothic"/>
              </a:rPr>
              <a:t>What is the independent variable?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AU" dirty="0">
                <a:latin typeface="Twinkl" pitchFamily="2" charset="0"/>
                <a:ea typeface="Century Gothic"/>
                <a:cs typeface="Century Gothic"/>
                <a:sym typeface="Century Gothic"/>
              </a:rPr>
              <a:t>What is the dependent variable?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AU" dirty="0">
                <a:latin typeface="Twinkl" pitchFamily="2" charset="0"/>
                <a:ea typeface="Century Gothic"/>
                <a:cs typeface="Century Gothic"/>
                <a:sym typeface="Century Gothic"/>
              </a:rPr>
              <a:t>What would be two controlled variables?</a:t>
            </a:r>
            <a:endParaRPr dirty="0">
              <a:latin typeface="Twinkl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75" y="3524375"/>
            <a:ext cx="2516050" cy="1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400" y="3524375"/>
            <a:ext cx="2516050" cy="1292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" name="Google Shape;233;p36"/>
          <p:cNvGraphicFramePr/>
          <p:nvPr>
            <p:extLst>
              <p:ext uri="{D42A27DB-BD31-4B8C-83A1-F6EECF244321}">
                <p14:modId xmlns:p14="http://schemas.microsoft.com/office/powerpoint/2010/main" val="1618232717"/>
              </p:ext>
            </p:extLst>
          </p:nvPr>
        </p:nvGraphicFramePr>
        <p:xfrm>
          <a:off x="6796483" y="3284250"/>
          <a:ext cx="2142625" cy="170682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the difference between the independent variable and controlled variables?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4" name="Google Shape;234;p36"/>
          <p:cNvGraphicFramePr/>
          <p:nvPr/>
        </p:nvGraphicFramePr>
        <p:xfrm>
          <a:off x="6800555" y="150120"/>
          <a:ext cx="2134475" cy="298698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</a:t>
                      </a: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 that v</a:t>
                      </a: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ariables are grouped into 3 different types. 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Independent: </a:t>
                      </a: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Only </a:t>
                      </a: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one</a:t>
                      </a: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variable that is changed on purpose in the experiment.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Dependent:</a:t>
                      </a: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What is measured and what changes because of the independent variable. 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Controlled:</a:t>
                      </a:r>
                      <a:r>
                        <a:rPr lang="en-AU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All variables that are kept the same in an experiment.</a:t>
                      </a:r>
                      <a:endParaRPr sz="1100" b="1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dirty="0">
                <a:latin typeface="Twinkl" pitchFamily="2" charset="0"/>
              </a:rPr>
              <a:t>An experiment is not fair if it does not follow the above variables. The experiment will not be valid₁. </a:t>
            </a:r>
            <a:endParaRPr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dirty="0">
                <a:latin typeface="Twinkl" pitchFamily="2" charset="0"/>
              </a:rPr>
              <a:t>This is important if you are trying to design an experiment to cure a disease or discover a new area of science. </a:t>
            </a:r>
            <a:endParaRPr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AU" dirty="0">
                <a:latin typeface="Twinkl" pitchFamily="2" charset="0"/>
              </a:rPr>
              <a:t>You must be able to show each step of your experiment for it to be taken seriously.</a:t>
            </a:r>
            <a:endParaRPr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400" dirty="0">
              <a:latin typeface="Twinkl" pitchFamily="2" charset="0"/>
            </a:endParaRPr>
          </a:p>
        </p:txBody>
      </p:sp>
      <p:graphicFrame>
        <p:nvGraphicFramePr>
          <p:cNvPr id="240" name="Google Shape;240;p37"/>
          <p:cNvGraphicFramePr/>
          <p:nvPr>
            <p:extLst>
              <p:ext uri="{D42A27DB-BD31-4B8C-83A1-F6EECF244321}">
                <p14:modId xmlns:p14="http://schemas.microsoft.com/office/powerpoint/2010/main" val="152210672"/>
              </p:ext>
            </p:extLst>
          </p:nvPr>
        </p:nvGraphicFramePr>
        <p:xfrm>
          <a:off x="6823779" y="76745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are variables important in an experiment?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Pair-Share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1" name="Google Shape;241;p37"/>
          <p:cNvGraphicFramePr/>
          <p:nvPr/>
        </p:nvGraphicFramePr>
        <p:xfrm>
          <a:off x="6827855" y="2392320"/>
          <a:ext cx="2134475" cy="70098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acceptable 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811" y="3644924"/>
            <a:ext cx="5610024" cy="14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>
            <a:spLocks noGrp="1"/>
          </p:cNvSpPr>
          <p:nvPr>
            <p:ph type="subTitle" idx="1"/>
          </p:nvPr>
        </p:nvSpPr>
        <p:spPr>
          <a:xfrm>
            <a:off x="109182" y="150126"/>
            <a:ext cx="66873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sz="1800" dirty="0">
                <a:latin typeface="Twinkl" pitchFamily="2" charset="0"/>
              </a:rPr>
              <a:t>We will compare variables in experiments</a:t>
            </a:r>
            <a:endParaRPr lang="en-GB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body" idx="2"/>
          </p:nvPr>
        </p:nvSpPr>
        <p:spPr>
          <a:xfrm>
            <a:off x="552550" y="1409078"/>
            <a:ext cx="6173700" cy="3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1600" dirty="0">
                <a:latin typeface="Twinkl" pitchFamily="2" charset="0"/>
              </a:rPr>
              <a:t>In this experiment, students are increasing the temperature of the water in a beaker on purpose to see if more tablespoons of salt will dissolve in different temperatures. One is 15°C one is 50°C and one is 100°C. </a:t>
            </a:r>
            <a:endParaRPr sz="1600" dirty="0">
              <a:latin typeface="Twinkl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AU" sz="1600" dirty="0">
                <a:latin typeface="Twinkl" pitchFamily="2" charset="0"/>
              </a:rPr>
              <a:t>Using full sentences answer the following questions:</a:t>
            </a:r>
            <a:endParaRPr sz="1600" dirty="0">
              <a:latin typeface="Twinkl" pitchFamily="2" charset="0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AU" sz="1600" dirty="0">
                <a:latin typeface="Twinkl" pitchFamily="2" charset="0"/>
              </a:rPr>
              <a:t>List 4 control variables for this experiment.</a:t>
            </a:r>
            <a:endParaRPr sz="1600" dirty="0">
              <a:latin typeface="Twinkl" pitchFamily="2" charset="0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AU" sz="1600" dirty="0">
                <a:latin typeface="Twinkl" pitchFamily="2" charset="0"/>
              </a:rPr>
              <a:t>Identify the independent variable.</a:t>
            </a:r>
            <a:endParaRPr sz="1600" dirty="0">
              <a:latin typeface="Twinkl" pitchFamily="2" charset="0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AU" sz="1600" dirty="0">
                <a:latin typeface="Twinkl" pitchFamily="2" charset="0"/>
              </a:rPr>
              <a:t>Identify the dependent variable.</a:t>
            </a:r>
            <a:endParaRPr dirty="0">
              <a:latin typeface="Twinkl" pitchFamily="2" charset="0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552550" y="799276"/>
            <a:ext cx="5896800" cy="5505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dk1"/>
                </a:solidFill>
                <a:latin typeface="Twinkl" pitchFamily="2" charset="0"/>
                <a:ea typeface="Century Gothic"/>
                <a:cs typeface="Century Gothic"/>
                <a:sym typeface="Century Gothic"/>
              </a:rPr>
              <a:t>Apply the types of variables to the example below of an experiment.</a:t>
            </a:r>
            <a:endParaRPr sz="1800" b="0" i="0" u="none" strike="noStrike" cap="none" dirty="0">
              <a:solidFill>
                <a:srgbClr val="000000"/>
              </a:solidFill>
              <a:latin typeface="Twinkl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39"/>
          <p:cNvSpPr txBox="1">
            <a:spLocks noGrp="1"/>
          </p:cNvSpPr>
          <p:nvPr>
            <p:ph type="subTitle" idx="1"/>
          </p:nvPr>
        </p:nvSpPr>
        <p:spPr>
          <a:xfrm>
            <a:off x="113255" y="24551"/>
            <a:ext cx="66873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inkl" pitchFamily="2" charset="0"/>
                <a:sym typeface="Century Gothic"/>
              </a:rPr>
              <a:t>We will compare variables in experiments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6613" y="3829388"/>
            <a:ext cx="1043900" cy="1043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p39"/>
          <p:cNvGraphicFramePr/>
          <p:nvPr/>
        </p:nvGraphicFramePr>
        <p:xfrm>
          <a:off x="6757263" y="3440975"/>
          <a:ext cx="2142625" cy="1409815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9C037476-A36B-46A5-B099-F55BD0269350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7634548" y="1736357"/>
            <a:ext cx="191831" cy="19183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760023C-A245-4A73-AE92-63EC048E4897}"/>
              </a:ext>
            </a:extLst>
          </p:cNvPr>
          <p:cNvSpPr/>
          <p:nvPr/>
        </p:nvSpPr>
        <p:spPr>
          <a:xfrm>
            <a:off x="7076486" y="944269"/>
            <a:ext cx="1610314" cy="1516512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465AC1-EFE8-4CD0-A5D3-48C813C0189F}"/>
              </a:ext>
            </a:extLst>
          </p:cNvPr>
          <p:cNvSpPr/>
          <p:nvPr/>
        </p:nvSpPr>
        <p:spPr>
          <a:xfrm>
            <a:off x="7076486" y="944269"/>
            <a:ext cx="1610314" cy="1516512"/>
          </a:xfrm>
          <a:prstGeom prst="ellipse">
            <a:avLst/>
          </a:prstGeom>
          <a:solidFill>
            <a:srgbClr val="33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E3D15-D82C-4273-95BE-AFADEF793CFC}"/>
              </a:ext>
            </a:extLst>
          </p:cNvPr>
          <p:cNvSpPr txBox="1"/>
          <p:nvPr/>
        </p:nvSpPr>
        <p:spPr>
          <a:xfrm>
            <a:off x="7342616" y="440213"/>
            <a:ext cx="119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/>
              <a:t>3 minutes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8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AU" sz="2400"/>
              <a:t>We will define variable.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AU" sz="2400"/>
              <a:t>We will compare controlled, dependent and independent variables.</a:t>
            </a:r>
            <a:endParaRPr sz="2400"/>
          </a:p>
        </p:txBody>
      </p: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491131" y="436582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AU"/>
              <a:t>We will compare₁ controlled, dependent and independent variables in experiments</a:t>
            </a:r>
            <a:endParaRPr/>
          </a:p>
        </p:txBody>
      </p:sp>
      <p:graphicFrame>
        <p:nvGraphicFramePr>
          <p:cNvPr id="269" name="Google Shape;269;p40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0" name="Google Shape;270;p40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1" name="Google Shape;271;p40"/>
          <p:cNvGraphicFramePr/>
          <p:nvPr/>
        </p:nvGraphicFramePr>
        <p:xfrm>
          <a:off x="6797375" y="3216125"/>
          <a:ext cx="2134475" cy="70098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Look at the differences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2" name="Google Shape;272;p40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886" y="1481527"/>
            <a:ext cx="3927575" cy="31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684000" y="-1209908"/>
            <a:ext cx="84600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AU" sz="2400" dirty="0">
                <a:latin typeface="Twinkl" pitchFamily="2" charset="0"/>
              </a:rPr>
              <a:t>Using the pictures, what are some observations?</a:t>
            </a:r>
            <a:endParaRPr sz="2400" dirty="0">
              <a:latin typeface="Twinkl" pitchFamily="2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AU" sz="2400" dirty="0">
                <a:latin typeface="Twinkl" pitchFamily="2" charset="0"/>
              </a:rPr>
              <a:t>Using the pictures, what are some inferences?</a:t>
            </a:r>
            <a:endParaRPr sz="2400" dirty="0">
              <a:latin typeface="Twinkl" pitchFamily="2" charset="0"/>
            </a:endParaRPr>
          </a:p>
        </p:txBody>
      </p:sp>
      <p:pic>
        <p:nvPicPr>
          <p:cNvPr id="4" name="Google Shape;174;p30">
            <a:extLst>
              <a:ext uri="{FF2B5EF4-FFF2-40B4-BE49-F238E27FC236}">
                <a16:creationId xmlns:a16="http://schemas.microsoft.com/office/drawing/2014/main" id="{2A1301E0-AB07-4229-8E69-590F1969F7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323" y="1481527"/>
            <a:ext cx="3927575" cy="31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LABORATORY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ROOM FOR SCIENCE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SUMMARISE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WRITE THE MAIN IDEAS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NORM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WAY OF DOING THINGS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OBSERVATION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WE USE OUR SENSES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/>
              <a:t>INFERENCE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4800">
                <a:solidFill>
                  <a:srgbClr val="0B5394"/>
                </a:solidFill>
              </a:rPr>
              <a:t>WHAT WE THINK IS HAPPENING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AU" sz="2400" dirty="0">
                <a:latin typeface="Twinkl" pitchFamily="2" charset="0"/>
              </a:rPr>
              <a:t>We will define variable.</a:t>
            </a:r>
            <a:endParaRPr dirty="0">
              <a:latin typeface="Twinkl" pitchFamily="2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AU" sz="2400" dirty="0">
                <a:latin typeface="Twinkl" pitchFamily="2" charset="0"/>
              </a:rPr>
              <a:t>We will compare controlled, dependent and independent variables.</a:t>
            </a:r>
            <a:endParaRPr sz="2400" dirty="0">
              <a:latin typeface="Twinkl" pitchFamily="2" charset="0"/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491131" y="436582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AU" dirty="0">
                <a:latin typeface="Twinkl" pitchFamily="2" charset="0"/>
              </a:rPr>
              <a:t>We will compare₁ variables in experiments</a:t>
            </a:r>
            <a:endParaRPr dirty="0">
              <a:latin typeface="Twinkl" pitchFamily="2" charset="0"/>
            </a:endParaRPr>
          </a:p>
        </p:txBody>
      </p:sp>
      <p:graphicFrame>
        <p:nvGraphicFramePr>
          <p:cNvPr id="181" name="Google Shape;181;p31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2" name="Google Shape;182;p31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3" name="Google Shape;183;p31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4" name="Google Shape;184;p31"/>
          <p:cNvGraphicFramePr/>
          <p:nvPr/>
        </p:nvGraphicFramePr>
        <p:xfrm>
          <a:off x="6693450" y="3125325"/>
          <a:ext cx="2134475" cy="700980"/>
        </p:xfrm>
        <a:graphic>
          <a:graphicData uri="http://schemas.openxmlformats.org/drawingml/2006/table">
            <a:tbl>
              <a:tblPr>
                <a:noFill/>
                <a:tableStyleId>{DA3C4C3D-C11F-4DD8-B65E-C35818511952}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Look at the differences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body" idx="2"/>
          </p:nvPr>
        </p:nvSpPr>
        <p:spPr>
          <a:xfrm>
            <a:off x="605207" y="470848"/>
            <a:ext cx="7014793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4000" baseline="-25000" dirty="0">
                <a:latin typeface="Twinkl" pitchFamily="2" charset="0"/>
              </a:rPr>
              <a:t>Will a brand name paper towel absorb more water than a generic paper towel?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4000" baseline="-25000" dirty="0">
                <a:latin typeface="Twinkl" pitchFamily="2" charset="0"/>
              </a:rPr>
              <a:t>We have these materials: </a:t>
            </a:r>
            <a:br>
              <a:rPr lang="en-GB" sz="4000" baseline="-25000" dirty="0">
                <a:latin typeface="Twinkl" pitchFamily="2" charset="0"/>
              </a:rPr>
            </a:br>
            <a:r>
              <a:rPr lang="en-GB" sz="4000" baseline="-25000" dirty="0">
                <a:latin typeface="Twinkl" pitchFamily="2" charset="0"/>
              </a:rPr>
              <a:t>- 250ml of water </a:t>
            </a:r>
            <a:br>
              <a:rPr lang="en-GB" sz="4000" baseline="-25000" dirty="0">
                <a:latin typeface="Twinkl" pitchFamily="2" charset="0"/>
              </a:rPr>
            </a:br>
            <a:r>
              <a:rPr lang="en-GB" sz="4000" baseline="-25000" dirty="0">
                <a:latin typeface="Twinkl" pitchFamily="2" charset="0"/>
              </a:rPr>
              <a:t>- measuring cylinder </a:t>
            </a:r>
            <a:br>
              <a:rPr lang="en-GB" sz="4000" baseline="-25000" dirty="0">
                <a:latin typeface="Twinkl" pitchFamily="2" charset="0"/>
              </a:rPr>
            </a:br>
            <a:r>
              <a:rPr lang="en-GB" sz="4000" baseline="-25000" dirty="0">
                <a:latin typeface="Twinkl" pitchFamily="2" charset="0"/>
              </a:rPr>
              <a:t>- tin pan 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4000" baseline="-25000" dirty="0">
                <a:latin typeface="Twinkl" pitchFamily="2" charset="0"/>
              </a:rPr>
              <a:t>How would answer this question? </a:t>
            </a:r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1"/>
          </p:nvPr>
        </p:nvSpPr>
        <p:spPr>
          <a:xfrm>
            <a:off x="109182" y="0"/>
            <a:ext cx="6687403" cy="94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dirty="0">
                <a:latin typeface="Twinkl" pitchFamily="2" charset="0"/>
              </a:rPr>
              <a:t>We will compare variables in experiments</a:t>
            </a:r>
            <a:endParaRPr lang="en-GB" dirty="0"/>
          </a:p>
        </p:txBody>
      </p:sp>
      <p:pic>
        <p:nvPicPr>
          <p:cNvPr id="1026" name="Picture 2" descr="Paper Towels: Recycled White Roll Towel, 1 ply, box of 16 rolls">
            <a:extLst>
              <a:ext uri="{FF2B5EF4-FFF2-40B4-BE49-F238E27FC236}">
                <a16:creationId xmlns:a16="http://schemas.microsoft.com/office/drawing/2014/main" id="{56D7CAE2-98AC-441E-BB68-91535443D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0"/>
          <a:stretch/>
        </p:blipFill>
        <p:spPr bwMode="auto">
          <a:xfrm>
            <a:off x="6146799" y="1571946"/>
            <a:ext cx="2880193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FC140379-6916-41BB-A343-5863BD1F0356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301674" y="1255191"/>
            <a:ext cx="138160" cy="1381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1CBF6D2-198A-48DA-A491-97AFF4FD86F0}"/>
              </a:ext>
            </a:extLst>
          </p:cNvPr>
          <p:cNvSpPr/>
          <p:nvPr/>
        </p:nvSpPr>
        <p:spPr>
          <a:xfrm>
            <a:off x="7743611" y="463103"/>
            <a:ext cx="1159769" cy="1046740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2EC3C8-BEEA-4875-BD36-D8CF9FEA9101}"/>
              </a:ext>
            </a:extLst>
          </p:cNvPr>
          <p:cNvSpPr/>
          <p:nvPr/>
        </p:nvSpPr>
        <p:spPr>
          <a:xfrm>
            <a:off x="7743611" y="463103"/>
            <a:ext cx="1159769" cy="1046740"/>
          </a:xfrm>
          <a:prstGeom prst="ellipse">
            <a:avLst/>
          </a:prstGeom>
          <a:solidFill>
            <a:srgbClr val="33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4077C-7F41-4008-A172-B2D1E5BDBD18}"/>
              </a:ext>
            </a:extLst>
          </p:cNvPr>
          <p:cNvSpPr txBox="1"/>
          <p:nvPr/>
        </p:nvSpPr>
        <p:spPr>
          <a:xfrm>
            <a:off x="7693551" y="62446"/>
            <a:ext cx="1259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137762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3EF3056-09C4-4478-AAB1-0FF1373AFBDE}"/>
</file>

<file path=customXml/itemProps2.xml><?xml version="1.0" encoding="utf-8"?>
<ds:datastoreItem xmlns:ds="http://schemas.openxmlformats.org/officeDocument/2006/customXml" ds:itemID="{44B7BFC0-27D9-477D-AD79-96C8901A0EA8}"/>
</file>

<file path=customXml/itemProps3.xml><?xml version="1.0" encoding="utf-8"?>
<ds:datastoreItem xmlns:ds="http://schemas.openxmlformats.org/officeDocument/2006/customXml" ds:itemID="{5272DF7D-D8E6-42C7-8BEF-BE064A3F4368}"/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1168</Words>
  <Application>Microsoft Office PowerPoint</Application>
  <PresentationFormat>On-screen Show (16:9)</PresentationFormat>
  <Paragraphs>163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Twinkl</vt:lpstr>
      <vt:lpstr>Century Gothic</vt:lpstr>
      <vt:lpstr>ASC EDI Template</vt:lpstr>
      <vt:lpstr>Simple Light</vt:lpstr>
      <vt:lpstr>SCIENTIFIC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compare₁ variables in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compare₁ controlled, dependent and independent variables in 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VARIABLES</dc:title>
  <dc:creator>MissAlex</dc:creator>
  <cp:lastModifiedBy>Shanae Alexander</cp:lastModifiedBy>
  <cp:revision>3</cp:revision>
  <dcterms:modified xsi:type="dcterms:W3CDTF">2021-02-03T13:52:41Z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4500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